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8" r:id="rId3"/>
    <p:sldId id="338" r:id="rId4"/>
    <p:sldId id="357" r:id="rId5"/>
    <p:sldId id="360" r:id="rId6"/>
    <p:sldId id="361" r:id="rId7"/>
    <p:sldId id="362" r:id="rId8"/>
    <p:sldId id="363" r:id="rId9"/>
    <p:sldId id="364" r:id="rId10"/>
    <p:sldId id="365" r:id="rId11"/>
    <p:sldId id="33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0000"/>
    <a:srgbClr val="FFFFFF"/>
    <a:srgbClr val="0000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885"/>
    <p:restoredTop sz="96327"/>
  </p:normalViewPr>
  <p:slideViewPr>
    <p:cSldViewPr snapToGrid="0" snapToObjects="1">
      <p:cViewPr varScale="1">
        <p:scale>
          <a:sx n="152" d="100"/>
          <a:sy n="152" d="100"/>
        </p:scale>
        <p:origin x="124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tiff>
</file>

<file path=ppt/media/image10.tiff>
</file>

<file path=ppt/media/image11.png>
</file>

<file path=ppt/media/image11.tiff>
</file>

<file path=ppt/media/image12.tiff>
</file>

<file path=ppt/media/image13.tiff>
</file>

<file path=ppt/media/image14.tiff>
</file>

<file path=ppt/media/image15.tiff>
</file>

<file path=ppt/media/image2.tiff>
</file>

<file path=ppt/media/image3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478B3B-75E5-6B4E-A75B-3C81928709F5}" type="datetimeFigureOut">
              <a:rPr lang="en-US" smtClean="0"/>
              <a:t>11/23/20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07152B-13E6-104E-BC07-2C515DE01A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7724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F0B226-AC80-BA47-8CB6-1BE649866B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7505A1-D496-EC48-AB0E-79BDD65C0F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71A4F-6F1D-6D4A-BD48-347B23AED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B3366-914F-0B49-95F4-22F2CE8E29FE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4356F8-62B4-ED43-AE83-A0F7D588D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5A8B83-8F2D-1D4D-970E-C054696AC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6606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5B931-FB92-A14F-A2B2-4CEF577AC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0EA670-300A-A345-AAC9-240443C8E4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B25C87-3B27-B740-891C-CBED85EEC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FA6AF-5FFE-0445-AA75-C71A2E051E93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C18347-BF91-0B42-91F0-CCBB6D6A5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8FDCB8-3E5C-9041-A7AE-513CBF91D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458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E9BF775-0874-F746-87F0-2C19C6A103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5E6CD9-45C9-E346-9D49-96E31F3D72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C1B15F-9F8F-4047-BF7F-DEFA46EEA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D86A8-565A-A046-8FB2-22CC5315A587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C246C8-D334-974B-A82D-F69AAE0CE2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7D9FDF-935C-6743-891D-C4160C9C9A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060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629D1-675A-FB4C-BF60-4E32D6BE6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6FC197-CC3E-9441-9CB0-87D65A122D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D68DAA-98D0-7845-92AD-24C131490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2190E-A300-5447-976F-1365F184AEE9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6243B5-3920-3C41-9F9F-ACBAADC2B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0B2E7F-D493-4542-86A9-F90A3DF72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1595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D9127-4D93-7B43-8E06-CC415AB98B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6A24DD-B6FD-CC41-BAA0-3765447383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C7CA73-795E-E449-9FA8-7824CC0CD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06AE1-9286-2C45-A326-D998863F742B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AE2E69-2294-314F-AAF1-D0A36A846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03D783-96A4-014B-AE4F-42AC6E94B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249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BA509-4575-9843-8974-E8FF85C8C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B6AED-4F50-0245-8F80-622F525832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7B1BA4-3126-D74B-B02C-59D5D2E134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C09C34-6585-7C4B-86EB-F459D69D22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7A9F7-5A73-2045-BAE6-84AB01B4040A}" type="datetime1">
              <a:rPr lang="en-US" smtClean="0"/>
              <a:t>11/23/20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5B0DA8-803F-FB48-BC47-9547935FE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E35422-E9C3-6B43-8DF1-4E9167B9C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0454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6EB69-83D0-FA48-BFFF-EEF324C86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0CB860-FFEB-8F49-B897-5C96457562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44B7FC-3E44-0148-B85A-77661153A6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6580B7-C077-224F-BA40-F3760ADCDD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088DB1-C06F-A246-92CE-1948852FE0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66B5D9F-A35F-C346-BB08-4654F69BD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FFB5B-B9CE-6349-86CB-28B9C294403A}" type="datetime1">
              <a:rPr lang="en-US" smtClean="0"/>
              <a:t>11/23/20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22E0C2-3565-1645-893E-C5BACC381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7B7625-4029-3B40-BC5A-6FBDE11C2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15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132BE-97E6-0A4F-98EE-5D9C048A3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D8C2EB-3715-044E-9F74-54BD89AD8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F6A8C2-DABC-DD49-A176-B6C7AD2E805B}" type="datetime1">
              <a:rPr lang="en-US" smtClean="0"/>
              <a:t>11/23/20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703527-25BF-D345-8D5D-7B00A2F73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039A20-365A-7F4B-B217-401ACCC67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4086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7D1777-1319-AC4E-9E13-C5EF23827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A63C3-3899-CC4B-95F1-6EBC55BA34A7}" type="datetime1">
              <a:rPr lang="en-US" smtClean="0"/>
              <a:t>11/23/20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2DF860-8E40-8E4A-ADA1-0DF53A477E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87482E-3988-4D43-8FC3-3B4F6DF89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1057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CE645-FD8C-704E-A5A9-41FCB0C3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7BB83D-F8A1-1D40-A498-E59A6E3C7A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76E19E-69A9-2744-B1D0-66675B182D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8F031D-5617-D04B-B06F-E3688F0028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2A28E-D32D-F340-A01D-42BDE08FB9EA}" type="datetime1">
              <a:rPr lang="en-US" smtClean="0"/>
              <a:t>11/23/20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759D5B-1682-B549-8E11-2B54A7A5A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3A6CA9-B733-CB49-9EB1-8FBF68A7F9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2805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5C33B-D48D-304E-AFF6-B591D6C8D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A1AF70C-CE85-B44D-870C-99BFD863F8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98705F-E4B3-CF4E-B88B-9293885F0C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E8DA1E-4320-324D-99A2-EF5079590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EECB0-07B6-8145-A09B-3370BD4D2EC6}" type="datetime1">
              <a:rPr lang="en-US" smtClean="0"/>
              <a:t>11/23/20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F7C44A-FD2B-4540-9849-EE95D1298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B4E1C8-D895-6543-A52C-1F4797B11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711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FDE031-A004-5946-BE57-CEE6106BC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D43435-74C7-E643-AEA5-0CF0C9325F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70DD25-09F9-4B44-B4B5-E5377A71ED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EFCF93-A4AF-3C42-BCAC-8E0DFB752775}" type="datetime1">
              <a:rPr lang="en-US" smtClean="0"/>
              <a:t>11/23/20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C7A9CB-5B86-BF43-9E47-6D4FA3C3F7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Modern Robotics, Lynch and Park, Cambridge University Press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FC3E61-D3B2-7B4C-BAB5-6D34F34F91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i="1" dirty="0"/>
              <a:t>Modern Robotics</a:t>
            </a:r>
            <a:r>
              <a:rPr lang="en-US" dirty="0"/>
              <a:t>, Lynch and Park, Cambridge University Press</a:t>
            </a:r>
          </a:p>
        </p:txBody>
      </p:sp>
    </p:spTree>
    <p:extLst>
      <p:ext uri="{BB962C8B-B14F-4D97-AF65-F5344CB8AC3E}">
        <p14:creationId xmlns:p14="http://schemas.microsoft.com/office/powerpoint/2010/main" val="4093251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07BB643-F8CB-2D40-B4D0-EE26B78F9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13AD18B-E502-974A-B82C-B758AD053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8CC428-C047-744F-A890-423678C52949}"/>
              </a:ext>
            </a:extLst>
          </p:cNvPr>
          <p:cNvSpPr txBox="1"/>
          <p:nvPr/>
        </p:nvSpPr>
        <p:spPr>
          <a:xfrm>
            <a:off x="567559" y="536027"/>
            <a:ext cx="9764110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2	Configuration Space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3 	Rigid-Body Motions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4	Forward Kinematics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5	Velocity Kinematics and Statics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6	Inverse Kinematics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7	Kinematics of Closed Chains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8	Dynamics of Open Chains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9 	Trajectory Generation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10	Motion Planning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11	Robot Control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			11.1 Control System Overview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			11.2 Error Dynamics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12 	Grasping and Manipulation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13	Wheeled Mobile Robots</a:t>
            </a:r>
          </a:p>
        </p:txBody>
      </p:sp>
    </p:spTree>
    <p:extLst>
      <p:ext uri="{BB962C8B-B14F-4D97-AF65-F5344CB8AC3E}">
        <p14:creationId xmlns:p14="http://schemas.microsoft.com/office/powerpoint/2010/main" val="37583456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25043B-44D6-FD45-A09E-6813AE24E1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0F95CE-9004-5546-BED9-1FF383057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10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FED179D-A7E3-CD47-933D-5D697C03CF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869" y="661061"/>
            <a:ext cx="5012162" cy="111202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C53DF41-2AE8-D34D-9E1A-D540BEE9F2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8693" y="661060"/>
            <a:ext cx="4963813" cy="11120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6C11A27-F618-B147-BC76-3C5E8EE3C1FC}"/>
              </a:ext>
            </a:extLst>
          </p:cNvPr>
          <p:cNvSpPr txBox="1"/>
          <p:nvPr/>
        </p:nvSpPr>
        <p:spPr>
          <a:xfrm>
            <a:off x="697285" y="2356556"/>
            <a:ext cx="10164962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When controlling a robot joint, what do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, and 𝔪 usually correspond to?</a:t>
            </a:r>
          </a:p>
          <a:p>
            <a:pPr algn="l"/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How do you change 𝔪 to decrease settling time? 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pPr algn="l"/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How do you change 𝔪 to decrease overshoot?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6140919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11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74F33C5-DD10-124F-B996-74C35FDD2DCE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53400" y="212697"/>
            <a:ext cx="3878987" cy="321630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06BABFE-226F-6245-8EDD-2F7E785E64A8}"/>
              </a:ext>
            </a:extLst>
          </p:cNvPr>
          <p:cNvSpPr txBox="1"/>
          <p:nvPr/>
        </p:nvSpPr>
        <p:spPr>
          <a:xfrm>
            <a:off x="421419" y="882595"/>
            <a:ext cx="8278228" cy="41549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Shown are one of the roots of five different</a:t>
            </a:r>
          </a:p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second-order systems, A, B, C, D, and E.</a:t>
            </a:r>
          </a:p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List them in the following orders:</a:t>
            </a:r>
          </a:p>
          <a:p>
            <a:pPr algn="l"/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l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Natural frequency, highest to lowest.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Damped natural frequency, highest to lowest.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Damping ratio, highest to lowest.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Overshoot in unit step error response, highest to lowest.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Settling time, longest to shortest.</a:t>
            </a:r>
          </a:p>
          <a:p>
            <a:pPr algn="l"/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Which has the “best” transient response?</a:t>
            </a:r>
          </a:p>
        </p:txBody>
      </p:sp>
    </p:spTree>
    <p:extLst>
      <p:ext uri="{BB962C8B-B14F-4D97-AF65-F5344CB8AC3E}">
        <p14:creationId xmlns:p14="http://schemas.microsoft.com/office/powerpoint/2010/main" val="20696657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7" y="536027"/>
            <a:ext cx="110283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endParaRPr lang="en-US" sz="2400" u="sng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First-order error dynamics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2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7A4F616-41DD-814A-ABF9-F191DA47897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4224" y="1890573"/>
            <a:ext cx="8920655" cy="431510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8E2675A-93C7-CB4A-AD75-690470BBC03E}"/>
              </a:ext>
            </a:extLst>
          </p:cNvPr>
          <p:cNvSpPr txBox="1"/>
          <p:nvPr/>
        </p:nvSpPr>
        <p:spPr>
          <a:xfrm>
            <a:off x="6308743" y="3586462"/>
            <a:ext cx="41397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standard first-order form</a:t>
            </a:r>
          </a:p>
        </p:txBody>
      </p:sp>
    </p:spTree>
    <p:extLst>
      <p:ext uri="{BB962C8B-B14F-4D97-AF65-F5344CB8AC3E}">
        <p14:creationId xmlns:p14="http://schemas.microsoft.com/office/powerpoint/2010/main" val="11969319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7" y="536027"/>
            <a:ext cx="110283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(cont.)</a:t>
            </a:r>
            <a:endParaRPr lang="en-US" sz="2400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First-order error dynamics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3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3278461-CF70-BC45-9163-B3161219FA98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6490" y="2211733"/>
            <a:ext cx="8560279" cy="371905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F30B65C-FC0A-2742-8994-6A95B25FFF0D}"/>
                  </a:ext>
                </a:extLst>
              </p:cNvPr>
              <p:cNvSpPr txBox="1"/>
              <p:nvPr/>
            </p:nvSpPr>
            <p:spPr>
              <a:xfrm>
                <a:off x="6875990" y="3165253"/>
                <a:ext cx="1547540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𝜃</m:t>
                      </m:r>
                      <m:r>
                        <a:rPr lang="en-US" sz="2400" i="1" baseline="-2500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𝑒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0</m:t>
                          </m:r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=1</m:t>
                      </m:r>
                    </m:oMath>
                  </m:oMathPara>
                </a14:m>
                <a:endParaRPr lang="en-U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F30B65C-FC0A-2742-8994-6A95B25FFF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75990" y="3165253"/>
                <a:ext cx="1547540" cy="46166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20325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7" y="536027"/>
            <a:ext cx="110283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(cont.)</a:t>
            </a:r>
            <a:endParaRPr lang="en-US" sz="2400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Second-order error dynamics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4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3AB6021-DFC6-B341-AE0A-AADA1FCF8CD1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4936" y="1986416"/>
            <a:ext cx="9419825" cy="375031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1379D41-AC24-9340-AFCC-F6375954D6A6}"/>
              </a:ext>
            </a:extLst>
          </p:cNvPr>
          <p:cNvSpPr txBox="1"/>
          <p:nvPr/>
        </p:nvSpPr>
        <p:spPr>
          <a:xfrm>
            <a:off x="5996814" y="5815706"/>
            <a:ext cx="43059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standard second-order form</a:t>
            </a:r>
          </a:p>
        </p:txBody>
      </p:sp>
    </p:spTree>
    <p:extLst>
      <p:ext uri="{BB962C8B-B14F-4D97-AF65-F5344CB8AC3E}">
        <p14:creationId xmlns:p14="http://schemas.microsoft.com/office/powerpoint/2010/main" val="3013062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7" y="536027"/>
            <a:ext cx="110283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(cont.)</a:t>
            </a:r>
            <a:endParaRPr lang="en-US" sz="2400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Second-order error dynamics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5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A28FBBE-234A-4D44-B2A3-C5FA47E82269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5373" y="2128213"/>
            <a:ext cx="5211114" cy="3958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0023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7" y="536027"/>
            <a:ext cx="110283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(cont.)</a:t>
            </a:r>
            <a:endParaRPr lang="en-US" sz="2400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6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5C0F30B-66DE-D14E-B3B6-6C067AB5DF78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6114" y="1698587"/>
            <a:ext cx="7780443" cy="4535161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D563545-7A42-9747-A6DD-0E15FC6BDA28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50604" y="1450109"/>
            <a:ext cx="4005593" cy="120032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33FC9A22-F002-B34D-A85A-902AD652F7CF}"/>
                  </a:ext>
                </a:extLst>
              </p:cNvPr>
              <p:cNvSpPr txBox="1"/>
              <p:nvPr/>
            </p:nvSpPr>
            <p:spPr>
              <a:xfrm>
                <a:off x="6875990" y="3165253"/>
                <a:ext cx="3571812" cy="84811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solve for </a:t>
                </a:r>
                <a:r>
                  <a:rPr lang="en-US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</a:t>
                </a:r>
                <a:r>
                  <a:rPr lang="en-US" sz="24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 and </a:t>
                </a:r>
                <a:r>
                  <a:rPr lang="en-US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</a:t>
                </a:r>
                <a:r>
                  <a:rPr lang="en-US" sz="24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 </a:t>
                </a:r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using </a:t>
                </a:r>
                <a:endParaRPr lang="en-US" sz="2400" i="1" dirty="0">
                  <a:latin typeface="Cambria Math" panose="02040503050406030204" pitchFamily="18" charset="0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𝜃</m:t>
                    </m:r>
                    <m:r>
                      <a:rPr lang="en-US" sz="24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𝑒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0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=1, </m:t>
                    </m:r>
                    <m:acc>
                      <m:accPr>
                        <m:chr m:val="̇"/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𝜃</m:t>
                        </m:r>
                      </m:e>
                    </m:acc>
                    <m:r>
                      <a:rPr lang="en-US" sz="24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𝑒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0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=0</m:t>
                    </m:r>
                  </m:oMath>
                </a14:m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33FC9A22-F002-B34D-A85A-902AD652F7C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75990" y="3165253"/>
                <a:ext cx="3571812" cy="848117"/>
              </a:xfrm>
              <a:prstGeom prst="rect">
                <a:avLst/>
              </a:prstGeom>
              <a:blipFill>
                <a:blip r:embed="rId4"/>
                <a:stretch>
                  <a:fillRect l="-2473" t="-44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532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7" y="536027"/>
            <a:ext cx="110283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(cont.)</a:t>
            </a:r>
            <a:endParaRPr lang="en-US" sz="2400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7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320774A-C78B-AB4F-9057-385C0AA8A643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1278" y="1683763"/>
            <a:ext cx="7711924" cy="44665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0C37319-D4E4-EE44-BD55-3542E189C4A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59541" y="2267496"/>
            <a:ext cx="2164686" cy="440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5116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7" y="536027"/>
            <a:ext cx="110283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(cont.)</a:t>
            </a:r>
            <a:endParaRPr lang="en-US" sz="2400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8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33966F9-6BCD-1947-BD40-41BDCBD4E7F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6114" y="1565816"/>
            <a:ext cx="9703242" cy="441296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F000E16-2D19-6844-B069-8271FE00A096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26788" y="1476385"/>
            <a:ext cx="3427012" cy="146040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0F5AC2A-8171-B24C-BFE8-A6FF0F93A618}"/>
              </a:ext>
            </a:extLst>
          </p:cNvPr>
          <p:cNvSpPr txBox="1"/>
          <p:nvPr/>
        </p:nvSpPr>
        <p:spPr>
          <a:xfrm>
            <a:off x="333955" y="4016911"/>
            <a:ext cx="9877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</a:t>
            </a:r>
            <a:r>
              <a:rPr lang="en-US" sz="20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−1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(𝜍)</a:t>
            </a:r>
          </a:p>
        </p:txBody>
      </p:sp>
      <p:sp>
        <p:nvSpPr>
          <p:cNvPr id="6" name="Arc 5">
            <a:extLst>
              <a:ext uri="{FF2B5EF4-FFF2-40B4-BE49-F238E27FC236}">
                <a16:creationId xmlns:a16="http://schemas.microsoft.com/office/drawing/2014/main" id="{107042D9-BBBA-9B4A-9CCB-8EF801C8E374}"/>
              </a:ext>
            </a:extLst>
          </p:cNvPr>
          <p:cNvSpPr/>
          <p:nvPr/>
        </p:nvSpPr>
        <p:spPr>
          <a:xfrm rot="15911608">
            <a:off x="1995777" y="4242612"/>
            <a:ext cx="421419" cy="421419"/>
          </a:xfrm>
          <a:prstGeom prst="arc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EB3F674-5936-0F4E-976C-074A759B1C4F}"/>
              </a:ext>
            </a:extLst>
          </p:cNvPr>
          <p:cNvCxnSpPr>
            <a:stCxn id="5" idx="3"/>
          </p:cNvCxnSpPr>
          <p:nvPr/>
        </p:nvCxnSpPr>
        <p:spPr>
          <a:xfrm>
            <a:off x="1321726" y="4216966"/>
            <a:ext cx="645414" cy="1259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94777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7" y="536027"/>
            <a:ext cx="110283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(cont.)</a:t>
            </a:r>
            <a:endParaRPr lang="en-US" sz="2400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9</a:t>
            </a:fld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5B9B5C2-1EFF-704A-A25C-9FE0389B6CF7}"/>
              </a:ext>
            </a:extLst>
          </p:cNvPr>
          <p:cNvGrpSpPr/>
          <p:nvPr/>
        </p:nvGrpSpPr>
        <p:grpSpPr>
          <a:xfrm>
            <a:off x="242515" y="2226036"/>
            <a:ext cx="7090692" cy="3029775"/>
            <a:chOff x="1983850" y="2154475"/>
            <a:chExt cx="8224299" cy="3514153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4F9D876A-3BEC-9F42-8201-612A3D26F14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983850" y="2154475"/>
              <a:ext cx="8224299" cy="3514153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8FD007C-7B2B-F94B-B98A-A850827A8574}"/>
                </a:ext>
              </a:extLst>
            </p:cNvPr>
            <p:cNvSpPr txBox="1"/>
            <p:nvPr/>
          </p:nvSpPr>
          <p:spPr>
            <a:xfrm>
              <a:off x="3190440" y="4063115"/>
              <a:ext cx="42351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O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63F0946-B3B8-CC4F-9DEA-0E8B6169BA28}"/>
                </a:ext>
              </a:extLst>
            </p:cNvPr>
            <p:cNvSpPr txBox="1"/>
            <p:nvPr/>
          </p:nvSpPr>
          <p:spPr>
            <a:xfrm>
              <a:off x="2919454" y="4635038"/>
              <a:ext cx="40748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U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178052A-3CC4-A74C-9948-8E2825726848}"/>
                </a:ext>
              </a:extLst>
            </p:cNvPr>
            <p:cNvSpPr txBox="1"/>
            <p:nvPr/>
          </p:nvSpPr>
          <p:spPr>
            <a:xfrm>
              <a:off x="2782956" y="4063116"/>
              <a:ext cx="40748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C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C316E4F-0051-C146-8F84-D9609962254E}"/>
                </a:ext>
              </a:extLst>
            </p:cNvPr>
            <p:cNvSpPr txBox="1"/>
            <p:nvPr/>
          </p:nvSpPr>
          <p:spPr>
            <a:xfrm>
              <a:off x="2287883" y="4063116"/>
              <a:ext cx="42351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O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B4CC609-5274-864D-B01F-848A9D798F96}"/>
                </a:ext>
              </a:extLst>
            </p:cNvPr>
            <p:cNvSpPr txBox="1"/>
            <p:nvPr/>
          </p:nvSpPr>
          <p:spPr>
            <a:xfrm>
              <a:off x="2919454" y="2794885"/>
              <a:ext cx="40748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U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D1AEA12-FCA4-F441-A17A-01CBFCB88E88}"/>
                </a:ext>
              </a:extLst>
            </p:cNvPr>
            <p:cNvSpPr txBox="1"/>
            <p:nvPr/>
          </p:nvSpPr>
          <p:spPr>
            <a:xfrm>
              <a:off x="6785113" y="4865870"/>
              <a:ext cx="40748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U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E605E08-F333-294F-BC22-CB2D338DFEF3}"/>
                </a:ext>
              </a:extLst>
            </p:cNvPr>
            <p:cNvSpPr txBox="1"/>
            <p:nvPr/>
          </p:nvSpPr>
          <p:spPr>
            <a:xfrm>
              <a:off x="6674436" y="3337380"/>
              <a:ext cx="42351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O</a:t>
              </a:r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FC9689D4-AF28-8545-8D08-13F295AFD3B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53400" y="1880782"/>
            <a:ext cx="3752507" cy="281149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3EC8DE9-2F53-4C4B-BFB3-505540EDFFA8}"/>
              </a:ext>
            </a:extLst>
          </p:cNvPr>
          <p:cNvSpPr txBox="1"/>
          <p:nvPr/>
        </p:nvSpPr>
        <p:spPr>
          <a:xfrm>
            <a:off x="1860605" y="5575248"/>
            <a:ext cx="32143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second-order systems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1B167EA-D675-EF47-B887-709E6D720C3B}"/>
              </a:ext>
            </a:extLst>
          </p:cNvPr>
          <p:cNvSpPr txBox="1"/>
          <p:nvPr/>
        </p:nvSpPr>
        <p:spPr>
          <a:xfrm>
            <a:off x="8512029" y="4873214"/>
            <a:ext cx="319831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time response relative</a:t>
            </a:r>
          </a:p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to root locations for</a:t>
            </a:r>
          </a:p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general systems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64BBDB1F-CD30-AE42-990B-C7655C195BF7}"/>
              </a:ext>
            </a:extLst>
          </p:cNvPr>
          <p:cNvSpPr/>
          <p:nvPr/>
        </p:nvSpPr>
        <p:spPr>
          <a:xfrm>
            <a:off x="242515" y="1736356"/>
            <a:ext cx="7279419" cy="4439056"/>
          </a:xfrm>
          <a:prstGeom prst="round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63B1D90A-15C9-F840-8EE3-28673850B92D}"/>
              </a:ext>
            </a:extLst>
          </p:cNvPr>
          <p:cNvSpPr/>
          <p:nvPr/>
        </p:nvSpPr>
        <p:spPr>
          <a:xfrm>
            <a:off x="7873253" y="1736356"/>
            <a:ext cx="4135648" cy="4439056"/>
          </a:xfrm>
          <a:prstGeom prst="round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4356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FFFFFF">
            <a:alpha val="94902"/>
          </a:srgbClr>
        </a:solidFill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 algn="l">
          <a:defRPr sz="2400" dirty="0" smtClean="0"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14167</TotalTime>
  <Words>386</Words>
  <Application>Microsoft Macintosh PowerPoint</Application>
  <PresentationFormat>Widescreen</PresentationFormat>
  <Paragraphs>90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Cambria Math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Kevin M Lynch</dc:creator>
  <cp:lastModifiedBy>Kevin M Lynch</cp:lastModifiedBy>
  <cp:revision>604</cp:revision>
  <cp:lastPrinted>2020-11-09T20:18:31Z</cp:lastPrinted>
  <dcterms:created xsi:type="dcterms:W3CDTF">2020-09-16T15:38:21Z</dcterms:created>
  <dcterms:modified xsi:type="dcterms:W3CDTF">2020-11-24T04:53:10Z</dcterms:modified>
</cp:coreProperties>
</file>

<file path=docProps/thumbnail.jpeg>
</file>